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85" r:id="rId13"/>
    <p:sldId id="286" r:id="rId14"/>
    <p:sldId id="287" r:id="rId15"/>
    <p:sldId id="256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</p:sldIdLst>
  <p:sldSz cx="9144000" cy="6858000" type="screen4x3"/>
  <p:notesSz cx="6858000" cy="9144000"/>
  <p:custDataLst>
    <p:tags r:id="rId33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062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800921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12113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22175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0" y="0"/>
            <a:ext cx="9144000" cy="15567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619672" y="260649"/>
            <a:ext cx="6838528" cy="108011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Marker" pitchFamily="66" charset="0"/>
              </a:defRPr>
            </a:lvl1pPr>
          </a:lstStyle>
          <a:p>
            <a:r>
              <a:rPr lang="en-US" noProof="0" dirty="0" err="1" smtClean="0"/>
              <a:t>Titelmasterformat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83568" y="1966392"/>
            <a:ext cx="7776864" cy="3766864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Wasco Sans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Formatvorlage des Untertitelmasters durch Klicken bearbeiten</a:t>
            </a:r>
            <a:endParaRPr lang="en-US" noProof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0" y="1484784"/>
            <a:ext cx="9144000" cy="0"/>
          </a:xfrm>
          <a:prstGeom prst="line">
            <a:avLst/>
          </a:prstGeom>
          <a:ln w="25400">
            <a:noFill/>
          </a:ln>
          <a:effectLst>
            <a:outerShdw blurRad="50800" dist="25400" dir="5400000" algn="ctr" rotWithShape="0">
              <a:schemeClr val="tx1"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:\Users\Cedric Reichenbach\Git\Uni\Ape_On_Tape\presentation\img\ape_bi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48" y="116632"/>
            <a:ext cx="1219200" cy="1219200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680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403428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97716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96303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52952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6368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5903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1602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09241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Marker" pitchFamily="66" charset="0"/>
              </a:rPr>
              <a:t>Apes with Capes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Marker" pitchFamily="66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676400"/>
            <a:ext cx="285750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0"/>
            <a:ext cx="5334000" cy="46655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321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Architecture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Rechteck 3"/>
          <p:cNvSpPr/>
          <p:nvPr/>
        </p:nvSpPr>
        <p:spPr>
          <a:xfrm>
            <a:off x="762000" y="2286000"/>
            <a:ext cx="1412333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/>
          <p:cNvSpPr txBox="1"/>
          <p:nvPr/>
        </p:nvSpPr>
        <p:spPr>
          <a:xfrm>
            <a:off x="990599" y="2373868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Browser</a:t>
            </a:r>
            <a:endParaRPr lang="en-US" dirty="0"/>
          </a:p>
        </p:txBody>
      </p:sp>
      <p:cxnSp>
        <p:nvCxnSpPr>
          <p:cNvPr id="7" name="Gerade Verbindung 6"/>
          <p:cNvCxnSpPr/>
          <p:nvPr/>
        </p:nvCxnSpPr>
        <p:spPr>
          <a:xfrm>
            <a:off x="2895600" y="1775154"/>
            <a:ext cx="0" cy="4778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/>
          <p:cNvSpPr/>
          <p:nvPr/>
        </p:nvSpPr>
        <p:spPr>
          <a:xfrm>
            <a:off x="3429000" y="2286000"/>
            <a:ext cx="1082787" cy="381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>
            <a:off x="3535305" y="2373868"/>
            <a:ext cx="87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 smtClean="0"/>
              <a:t>Webbit</a:t>
            </a:r>
            <a:endParaRPr lang="en-US" dirty="0"/>
          </a:p>
        </p:txBody>
      </p:sp>
      <p:sp>
        <p:nvSpPr>
          <p:cNvPr id="10" name="Textfeld 9"/>
          <p:cNvSpPr txBox="1"/>
          <p:nvPr/>
        </p:nvSpPr>
        <p:spPr>
          <a:xfrm>
            <a:off x="880825" y="1590488"/>
            <a:ext cx="117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Client Side</a:t>
            </a:r>
            <a:endParaRPr lang="en-US" dirty="0"/>
          </a:p>
        </p:txBody>
      </p:sp>
      <p:sp>
        <p:nvSpPr>
          <p:cNvPr id="11" name="Textfeld 10"/>
          <p:cNvSpPr txBox="1"/>
          <p:nvPr/>
        </p:nvSpPr>
        <p:spPr>
          <a:xfrm>
            <a:off x="5400773" y="1590488"/>
            <a:ext cx="1234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Server Side</a:t>
            </a:r>
          </a:p>
        </p:txBody>
      </p:sp>
      <p:sp>
        <p:nvSpPr>
          <p:cNvPr id="12" name="Rechteck 11"/>
          <p:cNvSpPr/>
          <p:nvPr/>
        </p:nvSpPr>
        <p:spPr>
          <a:xfrm>
            <a:off x="5379002" y="2286000"/>
            <a:ext cx="1341903" cy="381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feld 12"/>
          <p:cNvSpPr txBox="1"/>
          <p:nvPr/>
        </p:nvSpPr>
        <p:spPr>
          <a:xfrm>
            <a:off x="5279550" y="2362200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Game Handler</a:t>
            </a:r>
            <a:endParaRPr lang="en-US" dirty="0"/>
          </a:p>
        </p:txBody>
      </p:sp>
      <p:sp>
        <p:nvSpPr>
          <p:cNvPr id="14" name="Rechteck 13"/>
          <p:cNvSpPr/>
          <p:nvPr/>
        </p:nvSpPr>
        <p:spPr>
          <a:xfrm>
            <a:off x="7543800" y="2286000"/>
            <a:ext cx="12192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/>
          <p:cNvSpPr txBox="1"/>
          <p:nvPr/>
        </p:nvSpPr>
        <p:spPr>
          <a:xfrm>
            <a:off x="7782946" y="2373868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Game</a:t>
            </a:r>
            <a:endParaRPr lang="en-US" dirty="0"/>
          </a:p>
        </p:txBody>
      </p:sp>
      <p:sp>
        <p:nvSpPr>
          <p:cNvPr id="18" name="Rechteck 17"/>
          <p:cNvSpPr/>
          <p:nvPr/>
        </p:nvSpPr>
        <p:spPr>
          <a:xfrm>
            <a:off x="7543800" y="3657600"/>
            <a:ext cx="12192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feld 18"/>
          <p:cNvSpPr txBox="1"/>
          <p:nvPr/>
        </p:nvSpPr>
        <p:spPr>
          <a:xfrm>
            <a:off x="7782946" y="3745468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Game</a:t>
            </a:r>
            <a:endParaRPr lang="en-US" dirty="0"/>
          </a:p>
        </p:txBody>
      </p:sp>
      <p:sp>
        <p:nvSpPr>
          <p:cNvPr id="20" name="Rechteck 19"/>
          <p:cNvSpPr/>
          <p:nvPr/>
        </p:nvSpPr>
        <p:spPr>
          <a:xfrm>
            <a:off x="761998" y="3320143"/>
            <a:ext cx="1412333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990597" y="3408011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Browser</a:t>
            </a:r>
            <a:endParaRPr lang="en-US" dirty="0"/>
          </a:p>
        </p:txBody>
      </p:sp>
      <p:sp>
        <p:nvSpPr>
          <p:cNvPr id="22" name="Rechteck 21"/>
          <p:cNvSpPr/>
          <p:nvPr/>
        </p:nvSpPr>
        <p:spPr>
          <a:xfrm>
            <a:off x="770992" y="4457700"/>
            <a:ext cx="1412333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999591" y="4545568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Browser</a:t>
            </a:r>
            <a:endParaRPr lang="en-US" dirty="0"/>
          </a:p>
        </p:txBody>
      </p:sp>
      <p:cxnSp>
        <p:nvCxnSpPr>
          <p:cNvPr id="24" name="Gerade Verbindung mit Pfeil 23"/>
          <p:cNvCxnSpPr>
            <a:stCxn id="14" idx="1"/>
          </p:cNvCxnSpPr>
          <p:nvPr/>
        </p:nvCxnSpPr>
        <p:spPr>
          <a:xfrm flipH="1">
            <a:off x="6781800" y="2895600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/>
          <p:nvPr/>
        </p:nvCxnSpPr>
        <p:spPr>
          <a:xfrm flipH="1">
            <a:off x="4572000" y="2895600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H="1">
            <a:off x="2207906" y="2895600"/>
            <a:ext cx="122109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>
            <a:endCxn id="20" idx="3"/>
          </p:cNvCxnSpPr>
          <p:nvPr/>
        </p:nvCxnSpPr>
        <p:spPr>
          <a:xfrm flipH="1">
            <a:off x="2174331" y="3739243"/>
            <a:ext cx="12546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78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JavaScript Graphics Engine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1219200"/>
            <a:ext cx="780097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735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Map</a:t>
            </a:r>
            <a:r>
              <a:rPr lang="de-CH" dirty="0"/>
              <a:t> </a:t>
            </a:r>
            <a:r>
              <a:rPr lang="de-CH" dirty="0" err="1" smtClean="0"/>
              <a:t>structure</a:t>
            </a:r>
            <a:endParaRPr lang="de-CH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b="5004"/>
          <a:stretch/>
        </p:blipFill>
        <p:spPr>
          <a:xfrm>
            <a:off x="356746" y="1772816"/>
            <a:ext cx="8240712" cy="50851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590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8225"/>
            <a:ext cx="2160588" cy="2159000"/>
          </a:xfr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6370" y="1170000"/>
            <a:ext cx="2430000" cy="24300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824" y="5737544"/>
            <a:ext cx="2430000" cy="16200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382" y="3575019"/>
            <a:ext cx="2880000" cy="36000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588" y="3575019"/>
            <a:ext cx="1350000" cy="360000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000" y="3575019"/>
            <a:ext cx="2700000" cy="36000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43" y="0"/>
            <a:ext cx="2700000" cy="3600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455" y="-24981"/>
            <a:ext cx="2700000" cy="360000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000" y="-24981"/>
            <a:ext cx="2700000" cy="3600000"/>
          </a:xfrm>
          <a:prstGeom prst="rect">
            <a:avLst/>
          </a:prstGeom>
        </p:spPr>
      </p:pic>
      <p:sp>
        <p:nvSpPr>
          <p:cNvPr id="24" name="Rechteck 23"/>
          <p:cNvSpPr/>
          <p:nvPr/>
        </p:nvSpPr>
        <p:spPr>
          <a:xfrm>
            <a:off x="0" y="0"/>
            <a:ext cx="9144000" cy="15567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5" name="Titel 1"/>
          <p:cNvSpPr txBox="1">
            <a:spLocks/>
          </p:cNvSpPr>
          <p:nvPr/>
        </p:nvSpPr>
        <p:spPr>
          <a:xfrm>
            <a:off x="1619672" y="260649"/>
            <a:ext cx="6838528" cy="1080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Marker" pitchFamily="66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Material</a:t>
            </a:r>
          </a:p>
        </p:txBody>
      </p:sp>
      <p:pic>
        <p:nvPicPr>
          <p:cNvPr id="26" name="Picture 4" descr="C:\Users\Cedric Reichenbach\Git\Uni\Ape_On_Tape\presentation\img\ape_big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48" y="116632"/>
            <a:ext cx="1219200" cy="1219200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79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15" y="4405929"/>
            <a:ext cx="3600000" cy="3600000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OffAxis1Top"/>
            <a:lightRig rig="threePt" dir="t"/>
          </a:scene3d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15" y="3405692"/>
            <a:ext cx="3600000" cy="360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isometricOffAxis1Top"/>
            <a:lightRig rig="threePt" dir="t"/>
          </a:scene3d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15" y="2405455"/>
            <a:ext cx="3600000" cy="360000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  <a:scene3d>
            <a:camera prst="isometricOffAxis1Top"/>
            <a:lightRig rig="threePt" dir="t"/>
          </a:scene3d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15" y="1405218"/>
            <a:ext cx="3600000" cy="36000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solidFill>
              <a:schemeClr val="tx1"/>
            </a:solidFill>
          </a:ln>
          <a:scene3d>
            <a:camera prst="isometricOffAxis1Top"/>
            <a:lightRig rig="threePt" dir="t"/>
          </a:scene3d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15" y="440553"/>
            <a:ext cx="3600000" cy="360000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  <a:scene3d>
            <a:camera prst="isometricOffAxis1Top"/>
            <a:lightRig rig="threePt" dir="t"/>
          </a:scene3d>
        </p:spPr>
      </p:pic>
      <p:sp>
        <p:nvSpPr>
          <p:cNvPr id="14" name="Textfeld 13"/>
          <p:cNvSpPr txBox="1"/>
          <p:nvPr/>
        </p:nvSpPr>
        <p:spPr>
          <a:xfrm>
            <a:off x="4980484" y="5894934"/>
            <a:ext cx="4560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 smtClean="0">
                <a:latin typeface="Wasco Sans" pitchFamily="34" charset="0"/>
              </a:rPr>
              <a:t>← Game </a:t>
            </a:r>
            <a:r>
              <a:rPr lang="de-CH" sz="2800" b="1" dirty="0" err="1" smtClean="0">
                <a:latin typeface="Wasco Sans" pitchFamily="34" charset="0"/>
              </a:rPr>
              <a:t>board</a:t>
            </a:r>
            <a:endParaRPr lang="de-CH" sz="2800" b="1" dirty="0">
              <a:latin typeface="Wasco Sans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4980484" y="4870309"/>
            <a:ext cx="4560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 smtClean="0">
                <a:latin typeface="Wasco Sans" pitchFamily="34" charset="0"/>
              </a:rPr>
              <a:t>← Background </a:t>
            </a:r>
            <a:r>
              <a:rPr lang="de-CH" sz="2800" b="1" dirty="0" err="1" smtClean="0">
                <a:latin typeface="Wasco Sans" pitchFamily="34" charset="0"/>
              </a:rPr>
              <a:t>layer</a:t>
            </a:r>
            <a:endParaRPr lang="de-CH" sz="2800" b="1" dirty="0">
              <a:latin typeface="Wasco Sans" pitchFamily="34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4980484" y="3845684"/>
            <a:ext cx="4560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 smtClean="0">
                <a:latin typeface="Wasco Sans" pitchFamily="34" charset="0"/>
              </a:rPr>
              <a:t>← </a:t>
            </a:r>
            <a:r>
              <a:rPr lang="de-CH" sz="2800" b="1" dirty="0" smtClean="0">
                <a:latin typeface="Wasco Sans" pitchFamily="34" charset="0"/>
              </a:rPr>
              <a:t>Details </a:t>
            </a:r>
            <a:r>
              <a:rPr lang="de-CH" sz="2800" b="1" dirty="0" err="1" smtClean="0">
                <a:latin typeface="Wasco Sans" pitchFamily="34" charset="0"/>
              </a:rPr>
              <a:t>layer</a:t>
            </a:r>
            <a:endParaRPr lang="de-CH" sz="2800" b="1" dirty="0">
              <a:latin typeface="Wasco Sans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980483" y="2825172"/>
            <a:ext cx="4779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 smtClean="0">
                <a:latin typeface="Wasco Sans" pitchFamily="34" charset="0"/>
              </a:rPr>
              <a:t>← </a:t>
            </a:r>
            <a:r>
              <a:rPr lang="de-CH" sz="2800" b="1" dirty="0" err="1" smtClean="0">
                <a:latin typeface="Wasco Sans" pitchFamily="34" charset="0"/>
              </a:rPr>
              <a:t>Collision</a:t>
            </a:r>
            <a:r>
              <a:rPr lang="de-CH" sz="2800" b="1" dirty="0" smtClean="0">
                <a:latin typeface="Wasco Sans" pitchFamily="34" charset="0"/>
              </a:rPr>
              <a:t> </a:t>
            </a:r>
            <a:r>
              <a:rPr lang="de-CH" sz="2800" b="1" dirty="0" err="1" smtClean="0">
                <a:latin typeface="Wasco Sans" pitchFamily="34" charset="0"/>
              </a:rPr>
              <a:t>layer</a:t>
            </a:r>
            <a:endParaRPr lang="de-CH" sz="2800" b="1" dirty="0">
              <a:latin typeface="Wasco Sans" pitchFamily="34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4980484" y="1918198"/>
            <a:ext cx="4560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 smtClean="0">
                <a:latin typeface="Wasco Sans" pitchFamily="34" charset="0"/>
              </a:rPr>
              <a:t>← </a:t>
            </a:r>
            <a:r>
              <a:rPr lang="de-CH" sz="2800" b="1" dirty="0" err="1" smtClean="0">
                <a:latin typeface="Wasco Sans" pitchFamily="34" charset="0"/>
              </a:rPr>
              <a:t>Entities</a:t>
            </a:r>
            <a:r>
              <a:rPr lang="de-CH" sz="2800" b="1" dirty="0" smtClean="0">
                <a:latin typeface="Wasco Sans" pitchFamily="34" charset="0"/>
              </a:rPr>
              <a:t> </a:t>
            </a:r>
            <a:r>
              <a:rPr lang="de-CH" sz="2800" b="1" dirty="0" err="1" smtClean="0">
                <a:latin typeface="Wasco Sans" pitchFamily="34" charset="0"/>
              </a:rPr>
              <a:t>layer</a:t>
            </a:r>
            <a:endParaRPr lang="de-CH" sz="2800" b="1" dirty="0">
              <a:latin typeface="Wasco Sans" pitchFamily="34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Map</a:t>
            </a:r>
            <a:r>
              <a:rPr lang="de-CH" dirty="0" smtClean="0"/>
              <a:t> </a:t>
            </a:r>
            <a:r>
              <a:rPr lang="de-CH" dirty="0" err="1" smtClean="0"/>
              <a:t>Layers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3469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Cloud</a:t>
            </a:r>
            <a:r>
              <a:rPr lang="de-CH" dirty="0" smtClean="0"/>
              <a:t> Rendering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211960" y="1988840"/>
            <a:ext cx="4824536" cy="4392488"/>
          </a:xfrm>
        </p:spPr>
        <p:txBody>
          <a:bodyPr/>
          <a:lstStyle/>
          <a:p>
            <a:r>
              <a:rPr lang="en-US" dirty="0" smtClean="0"/>
              <a:t>A Trap causes instant night.</a:t>
            </a:r>
          </a:p>
          <a:p>
            <a:r>
              <a:rPr lang="en-US" dirty="0" smtClean="0"/>
              <a:t>But you still have a torch!</a:t>
            </a:r>
            <a:endParaRPr lang="en-US" dirty="0"/>
          </a:p>
        </p:txBody>
      </p:sp>
      <p:pic>
        <p:nvPicPr>
          <p:cNvPr id="1027" name="Picture 3" descr="C:\Users\Cedric Reichenbach\Git\Uni\Ape_On_Tape\presentation\img\screenshots\cloud-rendering_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52"/>
          <a:stretch/>
        </p:blipFill>
        <p:spPr bwMode="auto">
          <a:xfrm>
            <a:off x="323528" y="1950444"/>
            <a:ext cx="3769501" cy="443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64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Cloud</a:t>
            </a:r>
            <a:r>
              <a:rPr lang="de-CH" dirty="0" smtClean="0"/>
              <a:t> Rendering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83568" y="1966392"/>
            <a:ext cx="7776864" cy="4486944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Rasterize visible area into fields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For each field</a:t>
            </a:r>
          </a:p>
          <a:p>
            <a:pPr marL="971550" lvl="1" indent="-514350" algn="l">
              <a:buFont typeface="+mj-lt"/>
              <a:buAutoNum type="alphaL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Wasco Sans" pitchFamily="34" charset="0"/>
              </a:rPr>
              <a:t>Calculate the line between player and sample field</a:t>
            </a:r>
          </a:p>
          <a:p>
            <a:pPr marL="971550" lvl="1" indent="-514350" algn="l">
              <a:buFont typeface="+mj-lt"/>
              <a:buAutoNum type="alphaL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Wasco Sans" pitchFamily="34" charset="0"/>
              </a:rPr>
              <a:t>Count the number of blocking-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Wasco Sans" pitchFamily="34" charset="0"/>
              </a:rPr>
              <a:t>nonblocking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Wasco Sans" pitchFamily="34" charset="0"/>
              </a:rPr>
              <a:t> transitions</a:t>
            </a:r>
          </a:p>
          <a:p>
            <a:pPr marL="971550" lvl="1" indent="-514350" algn="l">
              <a:buFont typeface="+mj-lt"/>
              <a:buAutoNum type="alphaL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Wasco Sans" pitchFamily="34" charset="0"/>
              </a:rPr>
              <a:t>If the number is &gt;= 2, make it invisible</a:t>
            </a:r>
          </a:p>
          <a:p>
            <a:pPr marL="971550" lvl="1" indent="-514350" algn="l">
              <a:buFont typeface="+mj-lt"/>
              <a:buAutoNum type="alphaL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Wasco Sans" pitchFamily="34" charset="0"/>
              </a:rPr>
              <a:t>If it’s &lt; 2, calculate its light falloff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Wasco Sans" pitchFamily="34" charset="0"/>
            </a:endParaRPr>
          </a:p>
        </p:txBody>
      </p:sp>
      <p:pic>
        <p:nvPicPr>
          <p:cNvPr id="9218" name="Picture 2" descr="C:\Users\Cedric Reichenbach\Git\Uni\Ape_On_Tape\presentation\img\transi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3859579"/>
            <a:ext cx="1656184" cy="8449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60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Cloud</a:t>
            </a:r>
            <a:r>
              <a:rPr lang="de-CH" dirty="0" smtClean="0"/>
              <a:t> Rendering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2053" name="Picture 5" descr="C:\Users\Cedric Reichenbach\Git\Uni\Ape_On_Tape\presentation\img\graphics\cloud-algorithm_gam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42"/>
          <a:stretch/>
        </p:blipFill>
        <p:spPr bwMode="auto">
          <a:xfrm>
            <a:off x="1691680" y="1844824"/>
            <a:ext cx="5715000" cy="474103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87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Cloud</a:t>
            </a:r>
            <a:r>
              <a:rPr lang="de-CH" dirty="0" smtClean="0"/>
              <a:t> Rendering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3074" name="Picture 2" descr="C:\Users\Cedric Reichenbach\Git\Uni\Ape_On_Tape\presentation\img\graphics\cloud-algorithm_tile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7044"/>
          <a:stretch/>
        </p:blipFill>
        <p:spPr bwMode="auto">
          <a:xfrm>
            <a:off x="1691680" y="1844824"/>
            <a:ext cx="5715000" cy="4741033"/>
          </a:xfrm>
          <a:prstGeom prst="rect">
            <a:avLst/>
          </a:prstGeom>
          <a:ln w="1270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72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Cloud</a:t>
            </a:r>
            <a:r>
              <a:rPr lang="de-CH" dirty="0" smtClean="0"/>
              <a:t> Rendering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83568" y="1844824"/>
            <a:ext cx="1008112" cy="3888432"/>
          </a:xfrm>
        </p:spPr>
        <p:txBody>
          <a:bodyPr/>
          <a:lstStyle/>
          <a:p>
            <a:endParaRPr lang="de-CH"/>
          </a:p>
        </p:txBody>
      </p:sp>
      <p:pic>
        <p:nvPicPr>
          <p:cNvPr id="6" name="Picture 2" descr="C:\Users\Cedric Reichenbach\Git\Uni\Ape_On_Tape\presentation\img\graphics\cloud-algorithm_sample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41"/>
          <a:stretch/>
        </p:blipFill>
        <p:spPr bwMode="auto">
          <a:xfrm>
            <a:off x="1691680" y="1844824"/>
            <a:ext cx="5715000" cy="474103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83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Overview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Screenshots (To bring you up to date)</a:t>
            </a:r>
          </a:p>
          <a:p>
            <a:r>
              <a:rPr lang="en-AU" dirty="0" smtClean="0"/>
              <a:t>Technology &amp; Architecture</a:t>
            </a:r>
          </a:p>
          <a:p>
            <a:r>
              <a:rPr lang="en-AU" dirty="0" smtClean="0"/>
              <a:t>Graphics Engine</a:t>
            </a:r>
          </a:p>
          <a:p>
            <a:r>
              <a:rPr lang="en-AU" dirty="0" smtClean="0"/>
              <a:t>Cloud Rendering</a:t>
            </a:r>
          </a:p>
          <a:p>
            <a:r>
              <a:rPr lang="en-AU" dirty="0" smtClean="0"/>
              <a:t>Miscellaneous</a:t>
            </a:r>
          </a:p>
          <a:p>
            <a:r>
              <a:rPr lang="en-AU" dirty="0" smtClean="0"/>
              <a:t>Play the game!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26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Cloud</a:t>
            </a:r>
            <a:r>
              <a:rPr lang="de-CH" dirty="0" smtClean="0"/>
              <a:t> Rendering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" name="Picture 2" descr="C:\Users\Cedric Reichenbach\Git\Uni\Ape_On_Tape\presentation\img\graphics\cloud-algorithm_illustration-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42"/>
          <a:stretch/>
        </p:blipFill>
        <p:spPr bwMode="auto">
          <a:xfrm>
            <a:off x="1691680" y="1844824"/>
            <a:ext cx="5715000" cy="474103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49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Cloud</a:t>
            </a:r>
            <a:r>
              <a:rPr lang="de-CH" dirty="0" smtClean="0"/>
              <a:t> Rendering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" name="Picture 2" descr="C:\Users\Cedric Reichenbach\Git\Uni\Ape_On_Tape\presentation\img\graphics\cloud-algorithm_illustration-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7043"/>
          <a:stretch/>
        </p:blipFill>
        <p:spPr bwMode="auto">
          <a:xfrm>
            <a:off x="1691680" y="1844824"/>
            <a:ext cx="5715000" cy="474103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35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Cloud</a:t>
            </a:r>
            <a:r>
              <a:rPr lang="de-CH" dirty="0" smtClean="0"/>
              <a:t> Rendering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" name="Picture 2" descr="C:\Users\Cedric Reichenbach\Git\Uni\Ape_On_Tape\presentation\img\graphics\cloud-algorithm_illustration-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42"/>
          <a:stretch/>
        </p:blipFill>
        <p:spPr bwMode="auto">
          <a:xfrm>
            <a:off x="1691680" y="1844824"/>
            <a:ext cx="5715000" cy="474103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97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Cloud Rendering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 descr="C:\Users\Cedric Reichenbach\Git\Uni\Ape_On_Tape\presentation\img\screenshots\cloud-rendering_dem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885524"/>
            <a:ext cx="4680520" cy="471182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56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Miscellaneous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240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Difficulties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Different Technologies</a:t>
            </a:r>
          </a:p>
          <a:p>
            <a:r>
              <a:rPr lang="en-AU" dirty="0" smtClean="0"/>
              <a:t>Dependency on </a:t>
            </a:r>
            <a:r>
              <a:rPr lang="en-AU" dirty="0" err="1" smtClean="0"/>
              <a:t>Webbit</a:t>
            </a:r>
            <a:r>
              <a:rPr lang="en-AU" dirty="0" smtClean="0"/>
              <a:t> Server</a:t>
            </a:r>
          </a:p>
          <a:p>
            <a:r>
              <a:rPr lang="en-AU" dirty="0" smtClean="0"/>
              <a:t>Racing conditions: </a:t>
            </a:r>
            <a:r>
              <a:rPr lang="en-AU" dirty="0" err="1" smtClean="0"/>
              <a:t>Websocket</a:t>
            </a:r>
            <a:r>
              <a:rPr lang="en-AU" dirty="0" smtClean="0"/>
              <a:t> </a:t>
            </a:r>
            <a:r>
              <a:rPr lang="en-AU" dirty="0" err="1" smtClean="0"/>
              <a:t>vs</a:t>
            </a:r>
            <a:r>
              <a:rPr lang="en-AU" dirty="0" smtClean="0"/>
              <a:t> Game Thread</a:t>
            </a:r>
          </a:p>
          <a:p>
            <a:r>
              <a:rPr lang="en-AU" dirty="0" smtClean="0"/>
              <a:t>Behaviour of local testing </a:t>
            </a:r>
            <a:r>
              <a:rPr lang="en-AU" dirty="0" err="1" smtClean="0"/>
              <a:t>vs</a:t>
            </a:r>
            <a:r>
              <a:rPr lang="en-AU" dirty="0" smtClean="0"/>
              <a:t> online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57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Development Environment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29" y="1828800"/>
            <a:ext cx="8316528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3581400" y="1447800"/>
            <a:ext cx="82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Eclipse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33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Metrics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~3000 Lines of Java Code</a:t>
            </a:r>
          </a:p>
          <a:p>
            <a:r>
              <a:rPr lang="en-AU" dirty="0" smtClean="0"/>
              <a:t>~2000 Lines of JavaScript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34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Future Possibilities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More intrinsic values</a:t>
            </a:r>
          </a:p>
          <a:p>
            <a:pPr lvl="1"/>
            <a:r>
              <a:rPr lang="en-AU" dirty="0" smtClean="0"/>
              <a:t>More Hats</a:t>
            </a:r>
          </a:p>
          <a:p>
            <a:pPr lvl="1"/>
            <a:r>
              <a:rPr lang="en-AU" dirty="0" smtClean="0"/>
              <a:t>More Levels</a:t>
            </a:r>
          </a:p>
          <a:p>
            <a:pPr lvl="1"/>
            <a:r>
              <a:rPr lang="en-AU" dirty="0" smtClean="0"/>
              <a:t>Ladder Ranking</a:t>
            </a:r>
          </a:p>
          <a:p>
            <a:pPr lvl="1"/>
            <a:r>
              <a:rPr lang="en-AU" dirty="0" smtClean="0"/>
              <a:t>Different Monkeys</a:t>
            </a:r>
          </a:p>
          <a:p>
            <a:pPr lvl="1"/>
            <a:r>
              <a:rPr lang="en-AU" dirty="0" smtClean="0"/>
              <a:t>Keep score of how many games you’ve won</a:t>
            </a:r>
          </a:p>
        </p:txBody>
      </p:sp>
    </p:spTree>
    <p:extLst>
      <p:ext uri="{BB962C8B-B14F-4D97-AF65-F5344CB8AC3E}">
        <p14:creationId xmlns:p14="http://schemas.microsoft.com/office/powerpoint/2010/main" val="79420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Future Possibilities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 smtClean="0"/>
              <a:t>Home made Graphics</a:t>
            </a:r>
          </a:p>
          <a:p>
            <a:r>
              <a:rPr lang="en-AU" dirty="0" smtClean="0"/>
              <a:t>More Sounds</a:t>
            </a:r>
          </a:p>
          <a:p>
            <a:r>
              <a:rPr lang="en-AU" dirty="0" smtClean="0"/>
              <a:t>More Animations</a:t>
            </a:r>
          </a:p>
          <a:p>
            <a:r>
              <a:rPr lang="en-AU" dirty="0" smtClean="0"/>
              <a:t>More Levels</a:t>
            </a:r>
          </a:p>
          <a:p>
            <a:r>
              <a:rPr lang="en-AU" dirty="0" smtClean="0"/>
              <a:t>Chat Client</a:t>
            </a:r>
          </a:p>
          <a:p>
            <a:r>
              <a:rPr lang="en-AU" dirty="0" smtClean="0"/>
              <a:t>Similar Board Game</a:t>
            </a:r>
          </a:p>
          <a:p>
            <a:pPr lvl="1"/>
            <a:r>
              <a:rPr lang="en-AU" dirty="0" smtClean="0"/>
              <a:t>For inter-media</a:t>
            </a:r>
          </a:p>
          <a:p>
            <a:pPr lvl="1"/>
            <a:r>
              <a:rPr lang="en-AU" dirty="0" smtClean="0"/>
              <a:t>Similar to Ricochet Robots 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267200"/>
            <a:ext cx="3524250" cy="2523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645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Screenshots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1295400"/>
            <a:ext cx="8096250" cy="5534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467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Future Possibilities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Aim Bananas with mouse</a:t>
            </a:r>
          </a:p>
          <a:p>
            <a:r>
              <a:rPr lang="en-AU" dirty="0" smtClean="0"/>
              <a:t>Stabilize Connection</a:t>
            </a:r>
          </a:p>
          <a:p>
            <a:r>
              <a:rPr lang="en-AU" dirty="0" smtClean="0"/>
              <a:t>Make it Bug free!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01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Questions?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0163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Screenshots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81100"/>
            <a:ext cx="779145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258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304800"/>
            <a:ext cx="7772400" cy="1470025"/>
          </a:xfrm>
        </p:spPr>
        <p:txBody>
          <a:bodyPr/>
          <a:lstStyle/>
          <a:p>
            <a:r>
              <a:rPr lang="en-AU" dirty="0" smtClean="0"/>
              <a:t>Technology &amp;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39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Technologies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Client Side: JavaScript, CSS, HTML5</a:t>
            </a:r>
          </a:p>
          <a:p>
            <a:r>
              <a:rPr lang="en-AU" dirty="0" smtClean="0"/>
              <a:t>Server Side: Java Model, </a:t>
            </a:r>
            <a:r>
              <a:rPr lang="en-AU" dirty="0" err="1" smtClean="0"/>
              <a:t>Webbit</a:t>
            </a:r>
            <a:r>
              <a:rPr lang="en-AU" dirty="0" smtClean="0"/>
              <a:t> Server</a:t>
            </a:r>
          </a:p>
          <a:p>
            <a:r>
              <a:rPr lang="en-AU" dirty="0" smtClean="0"/>
              <a:t>Communication: </a:t>
            </a:r>
            <a:r>
              <a:rPr lang="en-AU" dirty="0" err="1" smtClean="0"/>
              <a:t>WebSockets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91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Architecture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Rechteck 3"/>
          <p:cNvSpPr/>
          <p:nvPr/>
        </p:nvSpPr>
        <p:spPr>
          <a:xfrm>
            <a:off x="762000" y="2286000"/>
            <a:ext cx="1412333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/>
          <p:cNvSpPr txBox="1"/>
          <p:nvPr/>
        </p:nvSpPr>
        <p:spPr>
          <a:xfrm>
            <a:off x="990599" y="2373868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Browser</a:t>
            </a:r>
            <a:endParaRPr lang="en-US" dirty="0"/>
          </a:p>
        </p:txBody>
      </p:sp>
      <p:cxnSp>
        <p:nvCxnSpPr>
          <p:cNvPr id="7" name="Gerade Verbindung 6"/>
          <p:cNvCxnSpPr/>
          <p:nvPr/>
        </p:nvCxnSpPr>
        <p:spPr>
          <a:xfrm>
            <a:off x="2895600" y="1775154"/>
            <a:ext cx="0" cy="4778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/>
          <p:cNvSpPr/>
          <p:nvPr/>
        </p:nvSpPr>
        <p:spPr>
          <a:xfrm>
            <a:off x="3429000" y="2286000"/>
            <a:ext cx="1082787" cy="381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>
            <a:off x="3535305" y="2373868"/>
            <a:ext cx="87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 smtClean="0"/>
              <a:t>Webbit</a:t>
            </a:r>
            <a:endParaRPr lang="en-US" dirty="0"/>
          </a:p>
        </p:txBody>
      </p:sp>
      <p:sp>
        <p:nvSpPr>
          <p:cNvPr id="10" name="Textfeld 9"/>
          <p:cNvSpPr txBox="1"/>
          <p:nvPr/>
        </p:nvSpPr>
        <p:spPr>
          <a:xfrm>
            <a:off x="880825" y="1590488"/>
            <a:ext cx="117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Client Side</a:t>
            </a:r>
            <a:endParaRPr lang="en-US" dirty="0"/>
          </a:p>
        </p:txBody>
      </p:sp>
      <p:sp>
        <p:nvSpPr>
          <p:cNvPr id="11" name="Textfeld 10"/>
          <p:cNvSpPr txBox="1"/>
          <p:nvPr/>
        </p:nvSpPr>
        <p:spPr>
          <a:xfrm>
            <a:off x="5400773" y="1590488"/>
            <a:ext cx="1234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Server Side</a:t>
            </a:r>
          </a:p>
        </p:txBody>
      </p:sp>
      <p:sp>
        <p:nvSpPr>
          <p:cNvPr id="12" name="Rechteck 11"/>
          <p:cNvSpPr/>
          <p:nvPr/>
        </p:nvSpPr>
        <p:spPr>
          <a:xfrm>
            <a:off x="5379002" y="2286000"/>
            <a:ext cx="1341903" cy="381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feld 12"/>
          <p:cNvSpPr txBox="1"/>
          <p:nvPr/>
        </p:nvSpPr>
        <p:spPr>
          <a:xfrm>
            <a:off x="5279550" y="2362200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Game Handler</a:t>
            </a:r>
            <a:endParaRPr lang="en-US" dirty="0"/>
          </a:p>
        </p:txBody>
      </p:sp>
      <p:sp>
        <p:nvSpPr>
          <p:cNvPr id="14" name="Rechteck 13"/>
          <p:cNvSpPr/>
          <p:nvPr/>
        </p:nvSpPr>
        <p:spPr>
          <a:xfrm>
            <a:off x="7543800" y="2286000"/>
            <a:ext cx="12192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/>
          <p:cNvSpPr txBox="1"/>
          <p:nvPr/>
        </p:nvSpPr>
        <p:spPr>
          <a:xfrm>
            <a:off x="7782946" y="2373868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Game</a:t>
            </a:r>
            <a:endParaRPr lang="en-US" dirty="0"/>
          </a:p>
        </p:txBody>
      </p:sp>
      <p:sp>
        <p:nvSpPr>
          <p:cNvPr id="18" name="Rechteck 17"/>
          <p:cNvSpPr/>
          <p:nvPr/>
        </p:nvSpPr>
        <p:spPr>
          <a:xfrm>
            <a:off x="7543800" y="3657600"/>
            <a:ext cx="12192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feld 18"/>
          <p:cNvSpPr txBox="1"/>
          <p:nvPr/>
        </p:nvSpPr>
        <p:spPr>
          <a:xfrm>
            <a:off x="7782946" y="3745468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Game</a:t>
            </a:r>
            <a:endParaRPr lang="en-US" dirty="0"/>
          </a:p>
        </p:txBody>
      </p:sp>
      <p:sp>
        <p:nvSpPr>
          <p:cNvPr id="20" name="Rechteck 19"/>
          <p:cNvSpPr/>
          <p:nvPr/>
        </p:nvSpPr>
        <p:spPr>
          <a:xfrm>
            <a:off x="761998" y="3320143"/>
            <a:ext cx="1412333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990597" y="3408011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Browser</a:t>
            </a:r>
            <a:endParaRPr lang="en-US" dirty="0"/>
          </a:p>
        </p:txBody>
      </p:sp>
      <p:sp>
        <p:nvSpPr>
          <p:cNvPr id="22" name="Rechteck 21"/>
          <p:cNvSpPr/>
          <p:nvPr/>
        </p:nvSpPr>
        <p:spPr>
          <a:xfrm>
            <a:off x="770992" y="4457700"/>
            <a:ext cx="1412333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999591" y="4545568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Browser</a:t>
            </a:r>
            <a:endParaRPr lang="en-US" dirty="0"/>
          </a:p>
        </p:txBody>
      </p:sp>
      <p:cxnSp>
        <p:nvCxnSpPr>
          <p:cNvPr id="6" name="Gerade Verbindung 5"/>
          <p:cNvCxnSpPr/>
          <p:nvPr/>
        </p:nvCxnSpPr>
        <p:spPr>
          <a:xfrm>
            <a:off x="2183325" y="2731532"/>
            <a:ext cx="1245675" cy="11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>
          <a:xfrm>
            <a:off x="2183325" y="3777343"/>
            <a:ext cx="12456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>
            <a:stCxn id="22" idx="3"/>
          </p:cNvCxnSpPr>
          <p:nvPr/>
        </p:nvCxnSpPr>
        <p:spPr>
          <a:xfrm>
            <a:off x="2183325" y="4876800"/>
            <a:ext cx="12456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>
          <a:xfrm>
            <a:off x="4511787" y="2699657"/>
            <a:ext cx="8657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/>
          <p:cNvCxnSpPr>
            <a:endCxn id="14" idx="1"/>
          </p:cNvCxnSpPr>
          <p:nvPr/>
        </p:nvCxnSpPr>
        <p:spPr>
          <a:xfrm>
            <a:off x="6720905" y="2895600"/>
            <a:ext cx="8228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/>
          <p:cNvCxnSpPr/>
          <p:nvPr/>
        </p:nvCxnSpPr>
        <p:spPr>
          <a:xfrm>
            <a:off x="6720905" y="4114800"/>
            <a:ext cx="8228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e Legende 36"/>
          <p:cNvSpPr/>
          <p:nvPr/>
        </p:nvSpPr>
        <p:spPr>
          <a:xfrm>
            <a:off x="1897743" y="1175266"/>
            <a:ext cx="1905000" cy="1383268"/>
          </a:xfrm>
          <a:prstGeom prst="wedgeEllipseCallou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feld 37"/>
          <p:cNvSpPr txBox="1"/>
          <p:nvPr/>
        </p:nvSpPr>
        <p:spPr>
          <a:xfrm>
            <a:off x="2031462" y="1543734"/>
            <a:ext cx="1637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I want to move up!</a:t>
            </a:r>
            <a:endParaRPr lang="en-US" dirty="0"/>
          </a:p>
        </p:txBody>
      </p:sp>
      <p:sp>
        <p:nvSpPr>
          <p:cNvPr id="39" name="Ovale Legende 38"/>
          <p:cNvSpPr/>
          <p:nvPr/>
        </p:nvSpPr>
        <p:spPr>
          <a:xfrm>
            <a:off x="4144953" y="1083520"/>
            <a:ext cx="1905000" cy="1383268"/>
          </a:xfrm>
          <a:prstGeom prst="wedgeEllipseCallou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feld 39"/>
          <p:cNvSpPr txBox="1"/>
          <p:nvPr/>
        </p:nvSpPr>
        <p:spPr>
          <a:xfrm>
            <a:off x="4114800" y="1451988"/>
            <a:ext cx="1969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Some guy wants to move up.</a:t>
            </a:r>
            <a:endParaRPr lang="en-US" dirty="0"/>
          </a:p>
        </p:txBody>
      </p:sp>
      <p:sp>
        <p:nvSpPr>
          <p:cNvPr id="41" name="Ovale Legende 40"/>
          <p:cNvSpPr/>
          <p:nvPr/>
        </p:nvSpPr>
        <p:spPr>
          <a:xfrm>
            <a:off x="6477000" y="1184114"/>
            <a:ext cx="1905000" cy="1383268"/>
          </a:xfrm>
          <a:prstGeom prst="wedgeEllipseCallou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feld 41"/>
          <p:cNvSpPr txBox="1"/>
          <p:nvPr/>
        </p:nvSpPr>
        <p:spPr>
          <a:xfrm>
            <a:off x="6610719" y="1552582"/>
            <a:ext cx="1637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Move this guy up.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0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  <p:bldP spid="39" grpId="0" animBg="1"/>
      <p:bldP spid="40" grpId="0"/>
      <p:bldP spid="41" grpId="0" animBg="1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Server Side Representation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00200"/>
            <a:ext cx="6153150" cy="442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696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An Update via JSON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Textfeld 6"/>
          <p:cNvSpPr txBox="1"/>
          <p:nvPr/>
        </p:nvSpPr>
        <p:spPr>
          <a:xfrm>
            <a:off x="-74052" y="2819400"/>
            <a:ext cx="849078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{"</a:t>
            </a:r>
            <a:r>
              <a:rPr lang="en-US" sz="1400" dirty="0" err="1" smtClean="0"/>
              <a:t>action":"UPDATE</a:t>
            </a:r>
            <a:r>
              <a:rPr lang="en-US" sz="1400" dirty="0" smtClean="0"/>
              <a:t>",</a:t>
            </a:r>
          </a:p>
          <a:p>
            <a:r>
              <a:rPr lang="en-US" sz="1400" dirty="0" smtClean="0"/>
              <a:t>  "entities":{</a:t>
            </a:r>
          </a:p>
          <a:p>
            <a:r>
              <a:rPr lang="en-US" sz="1400" dirty="0" smtClean="0"/>
              <a:t>    "8":{"name":"asd","isWinner":false,"points":0,"id":8,"x":0.0,"y":0.0,"height":20.0,"width":20.0,"dirX":1,"dirY":0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,"type":"player"},</a:t>
            </a:r>
          </a:p>
          <a:p>
            <a:r>
              <a:rPr lang="en-US" sz="1400" dirty="0" smtClean="0"/>
              <a:t>    "9":{"id":9,"x":210.0,"y":0.0530729,"height":20.0,"width":20.0,"dirX":0,"dirY":-1,"type":"bot"},</a:t>
            </a:r>
          </a:p>
          <a:p>
            <a:r>
              <a:rPr lang="en-US" sz="1400" dirty="0" smtClean="0"/>
              <a:t>    "16":{"id":16,"x":90.0,"y":330.0,"height":20.0,"width":20.0,"dirX":1,"dirY":0,"type":"cloudtrap"},</a:t>
            </a:r>
          </a:p>
          <a:p>
            <a:r>
              <a:rPr lang="en-US" sz="1400" dirty="0" smtClean="0"/>
              <a:t>    "12":{"id":12,"x":570.0,"y":570.0,"height":20.0,"width":20.0,"dirX":1,"dirY":0,"type":"finish_flag"},</a:t>
            </a:r>
          </a:p>
          <a:p>
            <a:r>
              <a:rPr lang="en-US" sz="1400" dirty="0" smtClean="0"/>
              <a:t>    "13":{"id":13,"x":270.0,"y":240.0,"height":20.0,"width":20.0,"dirX":1,"dirY":0,"type":"turret"},</a:t>
            </a:r>
          </a:p>
          <a:p>
            <a:r>
              <a:rPr lang="en-US" sz="1400" dirty="0" smtClean="0"/>
              <a:t>  },</a:t>
            </a:r>
          </a:p>
          <a:p>
            <a:r>
              <a:rPr lang="en-US" sz="1400" dirty="0" smtClean="0"/>
              <a:t>  "playerId":8,</a:t>
            </a:r>
          </a:p>
          <a:p>
            <a:r>
              <a:rPr lang="en-US" sz="1400" dirty="0" smtClean="0"/>
              <a:t>  "events":[</a:t>
            </a:r>
          </a:p>
          <a:p>
            <a:r>
              <a:rPr lang="en-US" sz="1400" dirty="0" smtClean="0"/>
              <a:t>    "PUSH_MESSAGE":{"content:":"Game starts in 5 seconds!", "duration":1000}</a:t>
            </a:r>
          </a:p>
          <a:p>
            <a:r>
              <a:rPr lang="en-US" sz="1400" dirty="0" smtClean="0"/>
              <a:t>    "PLAY_SOUND":{"</a:t>
            </a:r>
            <a:r>
              <a:rPr lang="en-US" sz="1400" dirty="0" err="1" smtClean="0"/>
              <a:t>sound":"hit</a:t>
            </a:r>
            <a:r>
              <a:rPr lang="en-US" sz="1400" dirty="0" smtClean="0"/>
              <a:t>"}	</a:t>
            </a:r>
          </a:p>
          <a:p>
            <a:r>
              <a:rPr lang="en-US" sz="1400" dirty="0" smtClean="0"/>
              <a:t>  ],</a:t>
            </a:r>
          </a:p>
          <a:p>
            <a:r>
              <a:rPr lang="en-US" sz="1400" dirty="0" smtClean="0"/>
              <a:t>  "</a:t>
            </a:r>
            <a:r>
              <a:rPr lang="en-US" sz="1400" dirty="0" err="1" smtClean="0"/>
              <a:t>gameRunning</a:t>
            </a:r>
            <a:r>
              <a:rPr lang="en-US" sz="1400" dirty="0" smtClean="0"/>
              <a:t>":false</a:t>
            </a:r>
          </a:p>
          <a:p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4" name="Rechteck 3"/>
          <p:cNvSpPr/>
          <p:nvPr/>
        </p:nvSpPr>
        <p:spPr>
          <a:xfrm>
            <a:off x="446314" y="1437697"/>
            <a:ext cx="12192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/>
          <p:cNvSpPr txBox="1"/>
          <p:nvPr/>
        </p:nvSpPr>
        <p:spPr>
          <a:xfrm>
            <a:off x="685460" y="1525565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Game</a:t>
            </a:r>
            <a:endParaRPr lang="en-US" dirty="0"/>
          </a:p>
        </p:txBody>
      </p:sp>
      <p:sp>
        <p:nvSpPr>
          <p:cNvPr id="8" name="Pfeil nach rechts 7"/>
          <p:cNvSpPr/>
          <p:nvPr/>
        </p:nvSpPr>
        <p:spPr>
          <a:xfrm>
            <a:off x="1828800" y="1710231"/>
            <a:ext cx="1905000" cy="7721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370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Folie 15 - &amp;quot;Cloud Rendering&amp;quot;&quot;/&gt;&lt;property id=&quot;20307&quot; value=&quot;256&quot;/&gt;&lt;/object&gt;&lt;object type=&quot;3&quot; unique_id=&quot;10060&quot;&gt;&lt;property id=&quot;20148&quot; value=&quot;5&quot;/&gt;&lt;property id=&quot;20300&quot; value=&quot;Folie 16 - &amp;quot;Cloud Rendering&amp;quot;&quot;/&gt;&lt;property id=&quot;20307&quot; value=&quot;258&quot;/&gt;&lt;/object&gt;&lt;object type=&quot;3&quot; unique_id=&quot;10138&quot;&gt;&lt;property id=&quot;20148&quot; value=&quot;5&quot;/&gt;&lt;property id=&quot;20300&quot; value=&quot;Folie 17 - &amp;quot;Cloud Rendering&amp;quot;&quot;/&gt;&lt;property id=&quot;20307&quot; value=&quot;259&quot;/&gt;&lt;/object&gt;&lt;object type=&quot;3&quot; unique_id=&quot;10154&quot;&gt;&lt;property id=&quot;20148&quot; value=&quot;5&quot;/&gt;&lt;property id=&quot;20300&quot; value=&quot;Folie 18 - &amp;quot;Cloud Rendering&amp;quot;&quot;/&gt;&lt;property id=&quot;20307&quot; value=&quot;260&quot;/&gt;&lt;/object&gt;&lt;object type=&quot;3&quot; unique_id=&quot;10185&quot;&gt;&lt;property id=&quot;20148&quot; value=&quot;5&quot;/&gt;&lt;property id=&quot;20300&quot; value=&quot;Folie 19 - &amp;quot;Cloud Rendering&amp;quot;&quot;/&gt;&lt;property id=&quot;20307&quot; value=&quot;261&quot;/&gt;&lt;/object&gt;&lt;object type=&quot;3&quot; unique_id=&quot;10186&quot;&gt;&lt;property id=&quot;20148&quot; value=&quot;5&quot;/&gt;&lt;property id=&quot;20300&quot; value=&quot;Folie 20 - &amp;quot;Cloud Rendering&amp;quot;&quot;/&gt;&lt;property id=&quot;20307&quot; value=&quot;262&quot;/&gt;&lt;/object&gt;&lt;object type=&quot;3&quot; unique_id=&quot;10187&quot;&gt;&lt;property id=&quot;20148&quot; value=&quot;5&quot;/&gt;&lt;property id=&quot;20300&quot; value=&quot;Folie 21 - &amp;quot;Cloud Rendering&amp;quot;&quot;/&gt;&lt;property id=&quot;20307&quot; value=&quot;263&quot;/&gt;&lt;/object&gt;&lt;object type=&quot;3&quot; unique_id=&quot;10215&quot;&gt;&lt;property id=&quot;20148&quot; value=&quot;5&quot;/&gt;&lt;property id=&quot;20300&quot; value=&quot;Folie 22 - &amp;quot;Cloud Rendering&amp;quot;&quot;/&gt;&lt;property id=&quot;20307&quot; value=&quot;264&quot;/&gt;&lt;/object&gt;&lt;object type=&quot;3&quot; unique_id=&quot;10286&quot;&gt;&lt;property id=&quot;20148&quot; value=&quot;5&quot;/&gt;&lt;property id=&quot;20300&quot; value=&quot;Folie 23 - &amp;quot;Cloud Rendering&amp;quot;&quot;/&gt;&lt;property id=&quot;20307&quot; value=&quot;265&quot;/&gt;&lt;/object&gt;&lt;object type=&quot;3&quot; unique_id=&quot;10408&quot;&gt;&lt;property id=&quot;20148&quot; value=&quot;5&quot;/&gt;&lt;property id=&quot;20300&quot; value=&quot;Folie 1 - &amp;quot;Apes with Capes&amp;quot;&quot;/&gt;&lt;property id=&quot;20307&quot; value=&quot;266&quot;/&gt;&lt;/object&gt;&lt;object type=&quot;3&quot; unique_id=&quot;10409&quot;&gt;&lt;property id=&quot;20148&quot; value=&quot;5&quot;/&gt;&lt;property id=&quot;20300&quot; value=&quot;Folie 2 - &amp;quot;Overview&amp;quot;&quot;/&gt;&lt;property id=&quot;20307&quot; value=&quot;267&quot;/&gt;&lt;/object&gt;&lt;object type=&quot;3&quot; unique_id=&quot;10410&quot;&gt;&lt;property id=&quot;20148&quot; value=&quot;5&quot;/&gt;&lt;property id=&quot;20300&quot; value=&quot;Folie 3 - &amp;quot;Screenshots&amp;quot;&quot;/&gt;&lt;property id=&quot;20307&quot; value=&quot;268&quot;/&gt;&lt;/object&gt;&lt;object type=&quot;3&quot; unique_id=&quot;10411&quot;&gt;&lt;property id=&quot;20148&quot; value=&quot;5&quot;/&gt;&lt;property id=&quot;20300&quot; value=&quot;Folie 4 - &amp;quot;Screenshots&amp;quot;&quot;/&gt;&lt;property id=&quot;20307&quot; value=&quot;269&quot;/&gt;&lt;/object&gt;&lt;object type=&quot;3&quot; unique_id=&quot;10412&quot;&gt;&lt;property id=&quot;20148&quot; value=&quot;5&quot;/&gt;&lt;property id=&quot;20300&quot; value=&quot;Folie 5 - &amp;quot;Technology &amp;amp; Architecture&amp;quot;&quot;/&gt;&lt;property id=&quot;20307&quot; value=&quot;270&quot;/&gt;&lt;/object&gt;&lt;object type=&quot;3&quot; unique_id=&quot;10413&quot;&gt;&lt;property id=&quot;20148&quot; value=&quot;5&quot;/&gt;&lt;property id=&quot;20300&quot; value=&quot;Folie 6 - &amp;quot;Technologies&amp;quot;&quot;/&gt;&lt;property id=&quot;20307&quot; value=&quot;271&quot;/&gt;&lt;/object&gt;&lt;object type=&quot;3&quot; unique_id=&quot;10414&quot;&gt;&lt;property id=&quot;20148&quot; value=&quot;5&quot;/&gt;&lt;property id=&quot;20300&quot; value=&quot;Folie 7 - &amp;quot;Architecture&amp;quot;&quot;/&gt;&lt;property id=&quot;20307&quot; value=&quot;272&quot;/&gt;&lt;/object&gt;&lt;object type=&quot;3&quot; unique_id=&quot;10415&quot;&gt;&lt;property id=&quot;20148&quot; value=&quot;5&quot;/&gt;&lt;property id=&quot;20300&quot; value=&quot;Folie 8 - &amp;quot;Server Side Representation&amp;quot;&quot;/&gt;&lt;property id=&quot;20307&quot; value=&quot;273&quot;/&gt;&lt;/object&gt;&lt;object type=&quot;3&quot; unique_id=&quot;10416&quot;&gt;&lt;property id=&quot;20148&quot; value=&quot;5&quot;/&gt;&lt;property id=&quot;20300&quot; value=&quot;Folie 9 - &amp;quot;An Update via JSON&amp;quot;&quot;/&gt;&lt;property id=&quot;20307&quot; value=&quot;274&quot;/&gt;&lt;/object&gt;&lt;object type=&quot;3&quot; unique_id=&quot;10417&quot;&gt;&lt;property id=&quot;20148&quot; value=&quot;5&quot;/&gt;&lt;property id=&quot;20300&quot; value=&quot;Folie 10 - &amp;quot;Architecture&amp;quot;&quot;/&gt;&lt;property id=&quot;20307&quot; value=&quot;275&quot;/&gt;&lt;/object&gt;&lt;object type=&quot;3&quot; unique_id=&quot;10418&quot;&gt;&lt;property id=&quot;20148&quot; value=&quot;5&quot;/&gt;&lt;property id=&quot;20300&quot; value=&quot;Folie 11 - &amp;quot;JavaScript Graphics Engine&amp;quot;&quot;/&gt;&lt;property id=&quot;20307&quot; value=&quot;276&quot;/&gt;&lt;/object&gt;&lt;object type=&quot;3&quot; unique_id=&quot;10661&quot;&gt;&lt;property id=&quot;20148&quot; value=&quot;5&quot;/&gt;&lt;property id=&quot;20300&quot; value=&quot;Folie 24 - &amp;quot;Miscellaneous&amp;quot;&quot;/&gt;&lt;property id=&quot;20307&quot; value=&quot;277&quot;/&gt;&lt;/object&gt;&lt;object type=&quot;3&quot; unique_id=&quot;10662&quot;&gt;&lt;property id=&quot;20148&quot; value=&quot;5&quot;/&gt;&lt;property id=&quot;20300&quot; value=&quot;Folie 25 - &amp;quot;Difficulties&amp;quot;&quot;/&gt;&lt;property id=&quot;20307&quot; value=&quot;278&quot;/&gt;&lt;/object&gt;&lt;object type=&quot;3&quot; unique_id=&quot;10663&quot;&gt;&lt;property id=&quot;20148&quot; value=&quot;5&quot;/&gt;&lt;property id=&quot;20300&quot; value=&quot;Folie 26 - &amp;quot;Development Environment&amp;quot;&quot;/&gt;&lt;property id=&quot;20307&quot; value=&quot;279&quot;/&gt;&lt;/object&gt;&lt;object type=&quot;3&quot; unique_id=&quot;10664&quot;&gt;&lt;property id=&quot;20148&quot; value=&quot;5&quot;/&gt;&lt;property id=&quot;20300&quot; value=&quot;Folie 27 - &amp;quot;Metrics&amp;quot;&quot;/&gt;&lt;property id=&quot;20307&quot; value=&quot;280&quot;/&gt;&lt;/object&gt;&lt;object type=&quot;3&quot; unique_id=&quot;10665&quot;&gt;&lt;property id=&quot;20148&quot; value=&quot;5&quot;/&gt;&lt;property id=&quot;20300&quot; value=&quot;Folie 28 - &amp;quot;Future Possibilities&amp;quot;&quot;/&gt;&lt;property id=&quot;20307&quot; value=&quot;281&quot;/&gt;&lt;/object&gt;&lt;object type=&quot;3&quot; unique_id=&quot;10666&quot;&gt;&lt;property id=&quot;20148&quot; value=&quot;5&quot;/&gt;&lt;property id=&quot;20300&quot; value=&quot;Folie 29 - &amp;quot;Future Possibilities&amp;quot;&quot;/&gt;&lt;property id=&quot;20307&quot; value=&quot;282&quot;/&gt;&lt;/object&gt;&lt;object type=&quot;3&quot; unique_id=&quot;10667&quot;&gt;&lt;property id=&quot;20148&quot; value=&quot;5&quot;/&gt;&lt;property id=&quot;20300&quot; value=&quot;Folie 30 - &amp;quot;Future Possibilities&amp;quot;&quot;/&gt;&lt;property id=&quot;20307&quot; value=&quot;283&quot;/&gt;&lt;/object&gt;&lt;object type=&quot;3&quot; unique_id=&quot;10668&quot;&gt;&lt;property id=&quot;20148&quot; value=&quot;5&quot;/&gt;&lt;property id=&quot;20300&quot; value=&quot;Folie 31 - &amp;quot;Questions?&amp;quot;&quot;/&gt;&lt;property id=&quot;20307&quot; value=&quot;284&quot;/&gt;&lt;/object&gt;&lt;object type=&quot;3&quot; unique_id=&quot;10759&quot;&gt;&lt;property id=&quot;20148&quot; value=&quot;5&quot;/&gt;&lt;property id=&quot;20300&quot; value=&quot;Folie 12 - &amp;quot;Map structure&amp;quot;&quot;/&gt;&lt;property id=&quot;20307&quot; value=&quot;285&quot;/&gt;&lt;/object&gt;&lt;object type=&quot;3&quot; unique_id=&quot;10760&quot;&gt;&lt;property id=&quot;20148&quot; value=&quot;5&quot;/&gt;&lt;property id=&quot;20300&quot; value=&quot;Folie 13&quot;/&gt;&lt;property id=&quot;20307&quot; value=&quot;286&quot;/&gt;&lt;/object&gt;&lt;object type=&quot;3&quot; unique_id=&quot;10761&quot;&gt;&lt;property id=&quot;20148&quot; value=&quot;5&quot;/&gt;&lt;property id=&quot;20300&quot; value=&quot;Folie 14 - &amp;quot;Map Layers&amp;quot;&quot;/&gt;&lt;property id=&quot;20307&quot; value=&quot;287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344</Words>
  <Application>Microsoft Office PowerPoint</Application>
  <PresentationFormat>Bildschirmpräsentation (4:3)</PresentationFormat>
  <Paragraphs>115</Paragraphs>
  <Slides>31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2" baseType="lpstr">
      <vt:lpstr>Larissa</vt:lpstr>
      <vt:lpstr>Apes with Capes</vt:lpstr>
      <vt:lpstr>Overview</vt:lpstr>
      <vt:lpstr>Screenshots</vt:lpstr>
      <vt:lpstr>Screenshots</vt:lpstr>
      <vt:lpstr>Technology &amp; Architecture</vt:lpstr>
      <vt:lpstr>Technologies</vt:lpstr>
      <vt:lpstr>Architecture</vt:lpstr>
      <vt:lpstr>Server Side Representation</vt:lpstr>
      <vt:lpstr>An Update via JSON</vt:lpstr>
      <vt:lpstr>Architecture</vt:lpstr>
      <vt:lpstr>JavaScript Graphics Engine</vt:lpstr>
      <vt:lpstr>Map structure</vt:lpstr>
      <vt:lpstr>PowerPoint-Präsentation</vt:lpstr>
      <vt:lpstr>Map Layers</vt:lpstr>
      <vt:lpstr>Cloud Rendering</vt:lpstr>
      <vt:lpstr>Cloud Rendering</vt:lpstr>
      <vt:lpstr>Cloud Rendering</vt:lpstr>
      <vt:lpstr>Cloud Rendering</vt:lpstr>
      <vt:lpstr>Cloud Rendering</vt:lpstr>
      <vt:lpstr>Cloud Rendering</vt:lpstr>
      <vt:lpstr>Cloud Rendering</vt:lpstr>
      <vt:lpstr>Cloud Rendering</vt:lpstr>
      <vt:lpstr>Cloud Rendering</vt:lpstr>
      <vt:lpstr>Miscellaneous</vt:lpstr>
      <vt:lpstr>Difficulties</vt:lpstr>
      <vt:lpstr>Development Environment</vt:lpstr>
      <vt:lpstr>Metrics</vt:lpstr>
      <vt:lpstr>Future Possibilities</vt:lpstr>
      <vt:lpstr>Future Possibilities</vt:lpstr>
      <vt:lpstr>Future Possibilities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Cedric Reichenbach</dc:creator>
  <cp:lastModifiedBy>Cedric Reichenbach</cp:lastModifiedBy>
  <cp:revision>42</cp:revision>
  <dcterms:created xsi:type="dcterms:W3CDTF">2013-02-05T16:22:48Z</dcterms:created>
  <dcterms:modified xsi:type="dcterms:W3CDTF">2013-02-06T12:23:04Z</dcterms:modified>
</cp:coreProperties>
</file>